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9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22" r="0" b="-922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813710" y="5095875"/>
            <a:ext cx="14445590" cy="102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2"/>
              </a:lnSpc>
            </a:pPr>
            <a:r>
              <a:rPr lang="en-US" sz="64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Pizza Restaurant: Sales Summary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144" y="885533"/>
            <a:ext cx="8347272" cy="2421797"/>
          </a:xfrm>
          <a:custGeom>
            <a:avLst/>
            <a:gdLst/>
            <a:ahLst/>
            <a:cxnLst/>
            <a:rect r="r" b="b" t="t" l="l"/>
            <a:pathLst>
              <a:path h="2421797" w="8347272">
                <a:moveTo>
                  <a:pt x="0" y="0"/>
                </a:moveTo>
                <a:lnTo>
                  <a:pt x="8347272" y="0"/>
                </a:lnTo>
                <a:lnTo>
                  <a:pt x="8347272" y="2421798"/>
                </a:lnTo>
                <a:lnTo>
                  <a:pt x="0" y="242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53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9356" y="7084621"/>
            <a:ext cx="8347272" cy="2613451"/>
          </a:xfrm>
          <a:custGeom>
            <a:avLst/>
            <a:gdLst/>
            <a:ahLst/>
            <a:cxnLst/>
            <a:rect r="r" b="b" t="t" l="l"/>
            <a:pathLst>
              <a:path h="2613451" w="8347272">
                <a:moveTo>
                  <a:pt x="0" y="0"/>
                </a:moveTo>
                <a:lnTo>
                  <a:pt x="8347271" y="0"/>
                </a:lnTo>
                <a:lnTo>
                  <a:pt x="8347271" y="2613451"/>
                </a:lnTo>
                <a:lnTo>
                  <a:pt x="0" y="2613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8144" y="3923699"/>
            <a:ext cx="8347272" cy="2491566"/>
          </a:xfrm>
          <a:custGeom>
            <a:avLst/>
            <a:gdLst/>
            <a:ahLst/>
            <a:cxnLst/>
            <a:rect r="r" b="b" t="t" l="l"/>
            <a:pathLst>
              <a:path h="2491566" w="8347272">
                <a:moveTo>
                  <a:pt x="0" y="0"/>
                </a:moveTo>
                <a:lnTo>
                  <a:pt x="8347272" y="0"/>
                </a:lnTo>
                <a:lnTo>
                  <a:pt x="8347272" y="2491566"/>
                </a:lnTo>
                <a:lnTo>
                  <a:pt x="0" y="2491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9356" y="4154910"/>
            <a:ext cx="8347272" cy="1784951"/>
          </a:xfrm>
          <a:custGeom>
            <a:avLst/>
            <a:gdLst/>
            <a:ahLst/>
            <a:cxnLst/>
            <a:rect r="r" b="b" t="t" l="l"/>
            <a:pathLst>
              <a:path h="1784951" w="8347272">
                <a:moveTo>
                  <a:pt x="0" y="0"/>
                </a:moveTo>
                <a:lnTo>
                  <a:pt x="8347271" y="0"/>
                </a:lnTo>
                <a:lnTo>
                  <a:pt x="8347271" y="1784951"/>
                </a:lnTo>
                <a:lnTo>
                  <a:pt x="0" y="1784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9356" y="971258"/>
            <a:ext cx="8347272" cy="2034647"/>
          </a:xfrm>
          <a:custGeom>
            <a:avLst/>
            <a:gdLst/>
            <a:ahLst/>
            <a:cxnLst/>
            <a:rect r="r" b="b" t="t" l="l"/>
            <a:pathLst>
              <a:path h="2034647" w="8347272">
                <a:moveTo>
                  <a:pt x="0" y="0"/>
                </a:moveTo>
                <a:lnTo>
                  <a:pt x="8347271" y="0"/>
                </a:lnTo>
                <a:lnTo>
                  <a:pt x="8347271" y="2034648"/>
                </a:lnTo>
                <a:lnTo>
                  <a:pt x="0" y="2034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144" y="7103671"/>
            <a:ext cx="8347272" cy="2639288"/>
          </a:xfrm>
          <a:custGeom>
            <a:avLst/>
            <a:gdLst/>
            <a:ahLst/>
            <a:cxnLst/>
            <a:rect r="r" b="b" t="t" l="l"/>
            <a:pathLst>
              <a:path h="2639288" w="8347272">
                <a:moveTo>
                  <a:pt x="0" y="0"/>
                </a:moveTo>
                <a:lnTo>
                  <a:pt x="8347272" y="0"/>
                </a:lnTo>
                <a:lnTo>
                  <a:pt x="8347272" y="2639288"/>
                </a:lnTo>
                <a:lnTo>
                  <a:pt x="0" y="2639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46215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ORDERS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2176" y="146215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 Most ordered pizza’s types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293466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expensive Pizza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488224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ordered pizza’s size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450410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3 Pizza’s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9356" y="6358115"/>
            <a:ext cx="8347272" cy="5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b="true" sz="27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Revenue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318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09459" y="1609813"/>
            <a:ext cx="7126933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Total Orders Placed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77850" y="3197181"/>
            <a:ext cx="9534228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21350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3269" y="4117931"/>
            <a:ext cx="356339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Orders Placed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5072" y="5672385"/>
            <a:ext cx="9534228" cy="125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32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As of today, a total of 21,350 pizza orders have been served.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886" y="990600"/>
            <a:ext cx="9534228" cy="18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Total Revenue from Pizza Sales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7886" y="5018782"/>
            <a:ext cx="9534228" cy="2437359"/>
            <a:chOff x="0" y="0"/>
            <a:chExt cx="12712303" cy="3249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19" cy="3249803"/>
            </a:xfrm>
            <a:custGeom>
              <a:avLst/>
              <a:gdLst/>
              <a:ahLst/>
              <a:cxnLst/>
              <a:rect r="r" b="b" t="t" l="l"/>
              <a:pathLst>
                <a:path h="3249803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2924810"/>
                  </a:lnTo>
                  <a:cubicBezTo>
                    <a:pt x="12712319" y="3104261"/>
                    <a:pt x="12566777" y="3249803"/>
                    <a:pt x="12387326" y="3249803"/>
                  </a:cubicBezTo>
                  <a:lnTo>
                    <a:pt x="324993" y="3249803"/>
                  </a:lnTo>
                  <a:cubicBezTo>
                    <a:pt x="145542" y="3249803"/>
                    <a:pt x="0" y="3104261"/>
                    <a:pt x="0" y="2924810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4043640"/>
            <a:ext cx="8992791" cy="148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Total revenue from pizzas sales reached $817860, reflecting strong customer demand and menu popularity.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6043067"/>
            <a:ext cx="8992791" cy="98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Note: This figure excludes taxes and delivery fees to focus purely on pizza sales.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2578" y="2157301"/>
            <a:ext cx="7126932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Highest-Priced Pizza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1859" y="4825084"/>
            <a:ext cx="9534228" cy="2015878"/>
            <a:chOff x="0" y="0"/>
            <a:chExt cx="12712303" cy="26878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19" cy="2687828"/>
            </a:xfrm>
            <a:custGeom>
              <a:avLst/>
              <a:gdLst/>
              <a:ahLst/>
              <a:cxnLst/>
              <a:rect r="r" b="b" t="t" l="l"/>
              <a:pathLst>
                <a:path h="268782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2362835"/>
                  </a:lnTo>
                  <a:cubicBezTo>
                    <a:pt x="12712319" y="2542286"/>
                    <a:pt x="12566777" y="2687828"/>
                    <a:pt x="12387326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7269" y="4616179"/>
            <a:ext cx="3689449" cy="61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849" u="sng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The Greek Pizza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577" y="5630173"/>
            <a:ext cx="8992791" cy="18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3"/>
              </a:lnSpc>
            </a:pPr>
            <a:r>
              <a:rPr lang="en-US" sz="31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Top-priced pizza at $35.95, loaded with premium meats and specialty cheeses for a savory feast.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7886" y="5292626"/>
            <a:ext cx="609302" cy="609302"/>
            <a:chOff x="0" y="0"/>
            <a:chExt cx="812403" cy="8124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802694" y="1734297"/>
            <a:ext cx="7341487" cy="6818406"/>
          </a:xfrm>
          <a:custGeom>
            <a:avLst/>
            <a:gdLst/>
            <a:ahLst/>
            <a:cxnLst/>
            <a:rect r="r" b="b" t="t" l="l"/>
            <a:pathLst>
              <a:path h="6818406" w="7341487">
                <a:moveTo>
                  <a:pt x="0" y="0"/>
                </a:moveTo>
                <a:lnTo>
                  <a:pt x="7341488" y="0"/>
                </a:lnTo>
                <a:lnTo>
                  <a:pt x="7341488" y="6818406"/>
                </a:lnTo>
                <a:lnTo>
                  <a:pt x="0" y="681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2537" y="1956351"/>
            <a:ext cx="7727454" cy="92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Most Common Pizza 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537" y="4018896"/>
            <a:ext cx="3563391" cy="7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449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Size: Large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537" y="5100875"/>
            <a:ext cx="8951489" cy="223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38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Purchased 18526 times, making it the most popular choice among customers.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527280" y="-25692"/>
            <a:ext cx="5760720" cy="10287000"/>
          </a:xfrm>
          <a:custGeom>
            <a:avLst/>
            <a:gdLst/>
            <a:ahLst/>
            <a:cxnLst/>
            <a:rect r="r" b="b" t="t" l="l"/>
            <a:pathLst>
              <a:path h="10287000" w="5760720">
                <a:moveTo>
                  <a:pt x="0" y="0"/>
                </a:moveTo>
                <a:lnTo>
                  <a:pt x="5760720" y="0"/>
                </a:lnTo>
                <a:lnTo>
                  <a:pt x="5760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886" y="1722160"/>
            <a:ext cx="12455104" cy="116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9"/>
              </a:lnSpc>
            </a:pPr>
            <a:r>
              <a:rPr lang="en-US" sz="7023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Top 5 Most Ordered Pizza Types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4396382"/>
            <a:ext cx="16392228" cy="7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1" indent="-380521" lvl="1">
              <a:lnSpc>
                <a:spcPts val="6274"/>
              </a:lnSpc>
              <a:buFont typeface="Arial"/>
              <a:buChar char="•"/>
            </a:pPr>
            <a:r>
              <a:rPr lang="en-US" sz="3524" u="sng">
                <a:solidFill>
                  <a:srgbClr val="9998FF"/>
                </a:solidFill>
                <a:latin typeface="Montserrat"/>
                <a:ea typeface="Montserrat"/>
                <a:cs typeface="Montserrat"/>
                <a:sym typeface="Montserrat"/>
              </a:rPr>
              <a:t>The Classic Deluxe Pizza</a:t>
            </a:r>
            <a:r>
              <a:rPr lang="en-US" sz="3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: 2,453 orders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5095875"/>
            <a:ext cx="16392228" cy="7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1" indent="-380521" lvl="1">
              <a:lnSpc>
                <a:spcPts val="6274"/>
              </a:lnSpc>
              <a:buFont typeface="Arial"/>
              <a:buChar char="•"/>
            </a:pPr>
            <a:r>
              <a:rPr lang="en-US" sz="3524" u="sng">
                <a:solidFill>
                  <a:srgbClr val="9998FF"/>
                </a:solidFill>
                <a:latin typeface="Montserrat"/>
                <a:ea typeface="Montserrat"/>
                <a:cs typeface="Montserrat"/>
                <a:sym typeface="Montserrat"/>
              </a:rPr>
              <a:t>The Barbecue Chicken Pizza</a:t>
            </a:r>
            <a:r>
              <a:rPr lang="en-US" sz="3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: 2,432 orders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5798251"/>
            <a:ext cx="16392228" cy="7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1" indent="-380521" lvl="1">
              <a:lnSpc>
                <a:spcPts val="6274"/>
              </a:lnSpc>
              <a:buFont typeface="Arial"/>
              <a:buChar char="•"/>
            </a:pPr>
            <a:r>
              <a:rPr lang="en-US" sz="3524" u="sng">
                <a:solidFill>
                  <a:srgbClr val="9998FF"/>
                </a:solidFill>
                <a:latin typeface="Montserrat"/>
                <a:ea typeface="Montserrat"/>
                <a:cs typeface="Montserrat"/>
                <a:sym typeface="Montserrat"/>
              </a:rPr>
              <a:t>The Hawaiian Pizza</a:t>
            </a:r>
            <a:r>
              <a:rPr lang="en-US" sz="3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: 2,422 orders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6500627"/>
            <a:ext cx="16392228" cy="7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1" indent="-380521" lvl="1">
              <a:lnSpc>
                <a:spcPts val="6274"/>
              </a:lnSpc>
              <a:buFont typeface="Arial"/>
              <a:buChar char="•"/>
            </a:pPr>
            <a:r>
              <a:rPr lang="en-US" sz="3524" u="sng">
                <a:solidFill>
                  <a:srgbClr val="9998FF"/>
                </a:solidFill>
                <a:latin typeface="Montserrat"/>
                <a:ea typeface="Montserrat"/>
                <a:cs typeface="Montserrat"/>
                <a:sym typeface="Montserrat"/>
              </a:rPr>
              <a:t>The Pepperoni Pizza</a:t>
            </a:r>
            <a:r>
              <a:rPr lang="en-US" sz="3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: 2,418 orders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7203002"/>
            <a:ext cx="16392228" cy="7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1" indent="-380521" lvl="1">
              <a:lnSpc>
                <a:spcPts val="6274"/>
              </a:lnSpc>
              <a:buFont typeface="Arial"/>
              <a:buChar char="•"/>
            </a:pPr>
            <a:r>
              <a:rPr lang="en-US" sz="3524" u="sng">
                <a:solidFill>
                  <a:srgbClr val="9998FF"/>
                </a:solidFill>
                <a:latin typeface="Montserrat"/>
                <a:ea typeface="Montserrat"/>
                <a:cs typeface="Montserrat"/>
                <a:sym typeface="Montserrat"/>
              </a:rPr>
              <a:t>The Thai Chicken Pizza</a:t>
            </a:r>
            <a:r>
              <a:rPr lang="en-US" sz="35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: 2,371orders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88615" y="378321"/>
            <a:ext cx="10502832" cy="72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7"/>
              </a:lnSpc>
            </a:pPr>
            <a:r>
              <a:rPr lang="en-US" sz="4637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Data Sources and Methodology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588615" y="1353591"/>
            <a:ext cx="4205139" cy="2598836"/>
          </a:xfrm>
          <a:custGeom>
            <a:avLst/>
            <a:gdLst/>
            <a:ahLst/>
            <a:cxnLst/>
            <a:rect r="r" b="b" t="t" l="l"/>
            <a:pathLst>
              <a:path h="2598836" w="4205139">
                <a:moveTo>
                  <a:pt x="0" y="0"/>
                </a:moveTo>
                <a:lnTo>
                  <a:pt x="4205139" y="0"/>
                </a:lnTo>
                <a:lnTo>
                  <a:pt x="4205139" y="2598836"/>
                </a:lnTo>
                <a:lnTo>
                  <a:pt x="0" y="2598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" r="0" b="-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22949" y="1704294"/>
            <a:ext cx="4140101" cy="55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487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Data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2949" y="2487673"/>
            <a:ext cx="12695485" cy="11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31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Combining orders, products, and time data from restaurant databases.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88615" y="4288780"/>
            <a:ext cx="4205139" cy="2598836"/>
          </a:xfrm>
          <a:custGeom>
            <a:avLst/>
            <a:gdLst/>
            <a:ahLst/>
            <a:cxnLst/>
            <a:rect r="r" b="b" t="t" l="l"/>
            <a:pathLst>
              <a:path h="2598836" w="4205139">
                <a:moveTo>
                  <a:pt x="0" y="0"/>
                </a:moveTo>
                <a:lnTo>
                  <a:pt x="4205139" y="0"/>
                </a:lnTo>
                <a:lnTo>
                  <a:pt x="4205139" y="2598836"/>
                </a:lnTo>
                <a:lnTo>
                  <a:pt x="0" y="25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" r="0" b="-8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22949" y="4639483"/>
            <a:ext cx="5054651" cy="55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487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Hourly Order Distribution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2949" y="5390395"/>
            <a:ext cx="12695485" cy="57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31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Analyzed orders by hour to identify peak sales periods.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588615" y="7223969"/>
            <a:ext cx="4205139" cy="2598836"/>
          </a:xfrm>
          <a:custGeom>
            <a:avLst/>
            <a:gdLst/>
            <a:ahLst/>
            <a:cxnLst/>
            <a:rect r="r" b="b" t="t" l="l"/>
            <a:pathLst>
              <a:path h="2598836" w="4205139">
                <a:moveTo>
                  <a:pt x="0" y="0"/>
                </a:moveTo>
                <a:lnTo>
                  <a:pt x="4205139" y="0"/>
                </a:lnTo>
                <a:lnTo>
                  <a:pt x="4205139" y="2598836"/>
                </a:lnTo>
                <a:lnTo>
                  <a:pt x="0" y="259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3" r="0" b="-8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22949" y="7574671"/>
            <a:ext cx="5054651" cy="55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487" b="true">
                <a:solidFill>
                  <a:srgbClr val="EEEFF5"/>
                </a:solidFill>
                <a:latin typeface="Barlow Bold"/>
                <a:ea typeface="Barlow Bold"/>
                <a:cs typeface="Barlow Bold"/>
                <a:sym typeface="Barlow Bold"/>
              </a:rPr>
              <a:t>Category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22949" y="8358050"/>
            <a:ext cx="12695485" cy="57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3112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Joined data tables to map orders to specific pizza categories.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17170" y="-128587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36924" y="3846216"/>
            <a:ext cx="6043409" cy="4428170"/>
          </a:xfrm>
          <a:custGeom>
            <a:avLst/>
            <a:gdLst/>
            <a:ahLst/>
            <a:cxnLst/>
            <a:rect r="r" b="b" t="t" l="l"/>
            <a:pathLst>
              <a:path h="4428170" w="6043409">
                <a:moveTo>
                  <a:pt x="0" y="0"/>
                </a:moveTo>
                <a:lnTo>
                  <a:pt x="6043409" y="0"/>
                </a:lnTo>
                <a:lnTo>
                  <a:pt x="6043409" y="4428171"/>
                </a:lnTo>
                <a:lnTo>
                  <a:pt x="0" y="4428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864" y="817405"/>
            <a:ext cx="14850291" cy="95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3"/>
              </a:lnSpc>
            </a:pPr>
            <a:r>
              <a:rPr lang="en-US" sz="5962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Revenue and Order Insights by Pizza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124" y="2381382"/>
            <a:ext cx="9136854" cy="105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Each top pizza type contributes significantly to total revenue, reflecting customer preference.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124" y="3768766"/>
            <a:ext cx="9136854" cy="105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Cumulative revenue grows steadily with orders over time, indicating sales consistency.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124" y="5658035"/>
            <a:ext cx="9136854" cy="105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The top 3 pizzas by revenue in each category reveal targeted menu strengths.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864" y="6981003"/>
            <a:ext cx="13257804" cy="51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25" indent="-294163" lvl="1">
              <a:lnSpc>
                <a:spcPts val="4327"/>
              </a:lnSpc>
              <a:buFont typeface="Arial"/>
              <a:buChar char="•"/>
            </a:pPr>
            <a:r>
              <a:rPr lang="en-US" b="true" sz="2724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Thai Chicken Pizza:</a:t>
            </a: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43,434.25 Revenue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864" y="7761045"/>
            <a:ext cx="12468895" cy="51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25" indent="-294163" lvl="1">
              <a:lnSpc>
                <a:spcPts val="4327"/>
              </a:lnSpc>
              <a:buFont typeface="Arial"/>
              <a:buChar char="•"/>
            </a:pPr>
            <a:r>
              <a:rPr lang="en-US" b="true" sz="2724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Barbecue Chicken Pizza</a:t>
            </a:r>
            <a:r>
              <a:rPr lang="en-US" b="true" sz="2724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42,768 Revenue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2864" y="8540055"/>
            <a:ext cx="14508441" cy="51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325" indent="-294163" lvl="1">
              <a:lnSpc>
                <a:spcPts val="4327"/>
              </a:lnSpc>
              <a:buFont typeface="Arial"/>
              <a:buChar char="•"/>
            </a:pPr>
            <a:r>
              <a:rPr lang="en-US" b="true" sz="2724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California Chicken Pizza</a:t>
            </a:r>
            <a:r>
              <a:rPr lang="en-US" b="true" sz="2724">
                <a:solidFill>
                  <a:srgbClr val="EEEF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724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41,409.5 Revenue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C3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23140" y="4115078"/>
            <a:ext cx="1633225" cy="1637592"/>
          </a:xfrm>
          <a:custGeom>
            <a:avLst/>
            <a:gdLst/>
            <a:ahLst/>
            <a:cxnLst/>
            <a:rect r="r" b="b" t="t" l="l"/>
            <a:pathLst>
              <a:path h="1637592" w="1633225">
                <a:moveTo>
                  <a:pt x="0" y="0"/>
                </a:moveTo>
                <a:lnTo>
                  <a:pt x="1633225" y="0"/>
                </a:lnTo>
                <a:lnTo>
                  <a:pt x="1633225" y="1637591"/>
                </a:lnTo>
                <a:lnTo>
                  <a:pt x="0" y="1637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19838" y="7151460"/>
            <a:ext cx="2549007" cy="2736511"/>
          </a:xfrm>
          <a:custGeom>
            <a:avLst/>
            <a:gdLst/>
            <a:ahLst/>
            <a:cxnLst/>
            <a:rect r="r" b="b" t="t" l="l"/>
            <a:pathLst>
              <a:path h="2736511" w="2549007">
                <a:moveTo>
                  <a:pt x="0" y="0"/>
                </a:moveTo>
                <a:lnTo>
                  <a:pt x="2549007" y="0"/>
                </a:lnTo>
                <a:lnTo>
                  <a:pt x="2549007" y="2736512"/>
                </a:lnTo>
                <a:lnTo>
                  <a:pt x="0" y="273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0401" y="4328473"/>
            <a:ext cx="1688379" cy="1630053"/>
          </a:xfrm>
          <a:custGeom>
            <a:avLst/>
            <a:gdLst/>
            <a:ahLst/>
            <a:cxnLst/>
            <a:rect r="r" b="b" t="t" l="l"/>
            <a:pathLst>
              <a:path h="1630053" w="1688379">
                <a:moveTo>
                  <a:pt x="0" y="0"/>
                </a:moveTo>
                <a:lnTo>
                  <a:pt x="1688379" y="0"/>
                </a:lnTo>
                <a:lnTo>
                  <a:pt x="1688379" y="1630054"/>
                </a:lnTo>
                <a:lnTo>
                  <a:pt x="0" y="163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4873"/>
            <a:ext cx="12747942" cy="121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6"/>
              </a:lnSpc>
            </a:pPr>
            <a:r>
              <a:rPr lang="en-US" sz="7300" b="true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rPr>
              <a:t>Data Sources and 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31897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Data was gathered from the restaurant’s order management system and sales database.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05106"/>
            <a:ext cx="786571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Analysis covers all orders placed in the past 12 months for accuracy and trend insights.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3785" y="3031897"/>
            <a:ext cx="7865715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Pizza sales were tracked through transaction records, ensuring comprehensive sales figures and popularity metrics.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DAGoVZ7a1VE</dc:identifier>
  <dcterms:modified xsi:type="dcterms:W3CDTF">2011-08-01T06:04:30Z</dcterms:modified>
  <cp:revision>1</cp:revision>
  <dc:title>Pizza-Restaurant-Sales-Summary.pptx</dc:title>
</cp:coreProperties>
</file>